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82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 dirty="0"/>
              <a:t>I/II/III</a:t>
            </a:r>
            <a:r>
              <a:rPr lang="et-EE" sz="1800" b="1" baseline="0" dirty="0"/>
              <a:t> meetmest taotletud, 2016-2017</a:t>
            </a:r>
            <a:endParaRPr lang="et-EE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Tabelid!$R$2</c:f>
              <c:strCache>
                <c:ptCount val="1"/>
                <c:pt idx="0">
                  <c:v>Sagedus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Tabelid!$T$3:$T$12</c:f>
              <c:strCache>
                <c:ptCount val="10"/>
                <c:pt idx="0">
                  <c:v>kuni 5000</c:v>
                </c:pt>
                <c:pt idx="1">
                  <c:v>5000-10000</c:v>
                </c:pt>
                <c:pt idx="2">
                  <c:v>10000-15000</c:v>
                </c:pt>
                <c:pt idx="3">
                  <c:v>15000-20000</c:v>
                </c:pt>
                <c:pt idx="4">
                  <c:v>20000-25000</c:v>
                </c:pt>
                <c:pt idx="5">
                  <c:v>25000-30000</c:v>
                </c:pt>
                <c:pt idx="6">
                  <c:v>30000-35000</c:v>
                </c:pt>
                <c:pt idx="7">
                  <c:v>35000-40000</c:v>
                </c:pt>
                <c:pt idx="8">
                  <c:v>40000-45000</c:v>
                </c:pt>
                <c:pt idx="9">
                  <c:v>kuni 50000</c:v>
                </c:pt>
              </c:strCache>
            </c:strRef>
          </c:cat>
          <c:val>
            <c:numRef>
              <c:f>Tabelid!$R$3:$R$12</c:f>
              <c:numCache>
                <c:formatCode>General</c:formatCode>
                <c:ptCount val="10"/>
                <c:pt idx="0">
                  <c:v>40</c:v>
                </c:pt>
                <c:pt idx="1">
                  <c:v>46</c:v>
                </c:pt>
                <c:pt idx="2">
                  <c:v>15</c:v>
                </c:pt>
                <c:pt idx="3">
                  <c:v>29</c:v>
                </c:pt>
                <c:pt idx="4">
                  <c:v>34</c:v>
                </c:pt>
                <c:pt idx="5">
                  <c:v>26</c:v>
                </c:pt>
                <c:pt idx="6">
                  <c:v>6</c:v>
                </c:pt>
                <c:pt idx="7">
                  <c:v>4</c:v>
                </c:pt>
                <c:pt idx="8">
                  <c:v>10</c:v>
                </c:pt>
                <c:pt idx="9">
                  <c:v>21</c:v>
                </c:pt>
              </c:numCache>
            </c:numRef>
          </c:val>
        </c:ser>
        <c:ser>
          <c:idx val="1"/>
          <c:order val="1"/>
          <c:tx>
            <c:strRef>
              <c:f>Tabelid!$T$2</c:f>
              <c:strCache>
                <c:ptCount val="1"/>
                <c:pt idx="0">
                  <c:v>Vahemik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Tabelid!$T$3:$T$12</c:f>
              <c:strCache>
                <c:ptCount val="10"/>
                <c:pt idx="0">
                  <c:v>kuni 5000</c:v>
                </c:pt>
                <c:pt idx="1">
                  <c:v>5000-10000</c:v>
                </c:pt>
                <c:pt idx="2">
                  <c:v>10000-15000</c:v>
                </c:pt>
                <c:pt idx="3">
                  <c:v>15000-20000</c:v>
                </c:pt>
                <c:pt idx="4">
                  <c:v>20000-25000</c:v>
                </c:pt>
                <c:pt idx="5">
                  <c:v>25000-30000</c:v>
                </c:pt>
                <c:pt idx="6">
                  <c:v>30000-35000</c:v>
                </c:pt>
                <c:pt idx="7">
                  <c:v>35000-40000</c:v>
                </c:pt>
                <c:pt idx="8">
                  <c:v>40000-45000</c:v>
                </c:pt>
                <c:pt idx="9">
                  <c:v>kuni 50000</c:v>
                </c:pt>
              </c:strCache>
            </c:strRef>
          </c:cat>
          <c:val>
            <c:numRef>
              <c:f>Tabelid!$T$3:$T$12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9069024"/>
        <c:axId val="159076336"/>
      </c:barChart>
      <c:barChart>
        <c:barDir val="col"/>
        <c:grouping val="clustered"/>
        <c:varyColors val="0"/>
        <c:ser>
          <c:idx val="3"/>
          <c:order val="3"/>
          <c:tx>
            <c:strRef>
              <c:f>Tabelid!$V$2</c:f>
              <c:strCache>
                <c:ptCount val="1"/>
                <c:pt idx="0">
                  <c:v>Sagedus I 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Tabelid!$V$3:$V$4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9084912"/>
        <c:axId val="159071608"/>
      </c:barChart>
      <c:scatterChart>
        <c:scatterStyle val="smoothMarker"/>
        <c:varyColors val="0"/>
        <c:ser>
          <c:idx val="2"/>
          <c:order val="2"/>
          <c:tx>
            <c:strRef>
              <c:f>Tabelid!$Z$15</c:f>
              <c:strCache>
                <c:ptCount val="1"/>
                <c:pt idx="0">
                  <c:v>Libisev keskmine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yVal>
            <c:numRef>
              <c:f>Tabelid!$AA$17:$AA$26</c:f>
              <c:numCache>
                <c:formatCode>General</c:formatCode>
                <c:ptCount val="10"/>
                <c:pt idx="1">
                  <c:v>43</c:v>
                </c:pt>
                <c:pt idx="2">
                  <c:v>30.5</c:v>
                </c:pt>
                <c:pt idx="3">
                  <c:v>22</c:v>
                </c:pt>
                <c:pt idx="4">
                  <c:v>31.5</c:v>
                </c:pt>
                <c:pt idx="5">
                  <c:v>30</c:v>
                </c:pt>
                <c:pt idx="6">
                  <c:v>16</c:v>
                </c:pt>
                <c:pt idx="7">
                  <c:v>5</c:v>
                </c:pt>
                <c:pt idx="8">
                  <c:v>7</c:v>
                </c:pt>
                <c:pt idx="9">
                  <c:v>15.5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069024"/>
        <c:axId val="159076336"/>
      </c:scatterChart>
      <c:catAx>
        <c:axId val="1590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9076336"/>
        <c:crosses val="autoZero"/>
        <c:auto val="1"/>
        <c:lblAlgn val="ctr"/>
        <c:lblOffset val="100"/>
        <c:noMultiLvlLbl val="0"/>
      </c:catAx>
      <c:valAx>
        <c:axId val="15907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9069024"/>
        <c:crosses val="autoZero"/>
        <c:crossBetween val="between"/>
      </c:valAx>
      <c:valAx>
        <c:axId val="159071608"/>
        <c:scaling>
          <c:orientation val="minMax"/>
          <c:max val="50"/>
        </c:scaling>
        <c:delete val="1"/>
        <c:axPos val="r"/>
        <c:numFmt formatCode="General" sourceLinked="1"/>
        <c:majorTickMark val="out"/>
        <c:minorTickMark val="none"/>
        <c:tickLblPos val="nextTo"/>
        <c:crossAx val="159084912"/>
        <c:crosses val="max"/>
        <c:crossBetween val="between"/>
      </c:valAx>
      <c:catAx>
        <c:axId val="15908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59071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I meede: taotletud toetuste ja eelarve suhe, €/€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2016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'Taotlusvoorude aktiivsus'!$B$5:$B$14</c:f>
              <c:strCache>
                <c:ptCount val="10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Põdrala</c:v>
                </c:pt>
                <c:pt idx="7">
                  <c:v>Tarvastu</c:v>
                </c:pt>
                <c:pt idx="8">
                  <c:v>Tõrva</c:v>
                </c:pt>
                <c:pt idx="9">
                  <c:v>Viljandi</c:v>
                </c:pt>
              </c:strCache>
            </c:strRef>
          </c:cat>
          <c:val>
            <c:numRef>
              <c:f>'Taotlusvoorude aktiivsus'!$E$5:$E$14</c:f>
              <c:numCache>
                <c:formatCode>0.00</c:formatCode>
                <c:ptCount val="10"/>
                <c:pt idx="0">
                  <c:v>2.7956917309609288</c:v>
                </c:pt>
                <c:pt idx="1">
                  <c:v>2.2830967878859063</c:v>
                </c:pt>
                <c:pt idx="2">
                  <c:v>1.5004312534089317</c:v>
                </c:pt>
                <c:pt idx="3">
                  <c:v>0</c:v>
                </c:pt>
                <c:pt idx="4">
                  <c:v>1.7958631530121933</c:v>
                </c:pt>
                <c:pt idx="5">
                  <c:v>1.9829809456410035</c:v>
                </c:pt>
                <c:pt idx="6">
                  <c:v>0.26311837620970319</c:v>
                </c:pt>
                <c:pt idx="7">
                  <c:v>4.766590983429659E-2</c:v>
                </c:pt>
                <c:pt idx="8">
                  <c:v>1.0043420449864886</c:v>
                </c:pt>
                <c:pt idx="9">
                  <c:v>1.1509452752136791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'Taotlusvoorude aktiivsus'!$B$5:$B$14</c:f>
              <c:strCache>
                <c:ptCount val="10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Põdrala</c:v>
                </c:pt>
                <c:pt idx="7">
                  <c:v>Tarvastu</c:v>
                </c:pt>
                <c:pt idx="8">
                  <c:v>Tõrva</c:v>
                </c:pt>
                <c:pt idx="9">
                  <c:v>Viljandi</c:v>
                </c:pt>
              </c:strCache>
            </c:strRef>
          </c:cat>
          <c:val>
            <c:numRef>
              <c:f>'Taotlusvoorude aktiivsus'!$F$5:$F$14</c:f>
              <c:numCache>
                <c:formatCode>0.00</c:formatCode>
                <c:ptCount val="10"/>
                <c:pt idx="0">
                  <c:v>2.4650171285788627</c:v>
                </c:pt>
                <c:pt idx="1">
                  <c:v>0.77875372873919579</c:v>
                </c:pt>
                <c:pt idx="2">
                  <c:v>1.0454094646091956</c:v>
                </c:pt>
                <c:pt idx="3">
                  <c:v>0.34635066550927718</c:v>
                </c:pt>
                <c:pt idx="4">
                  <c:v>1.8874962096148435</c:v>
                </c:pt>
                <c:pt idx="5">
                  <c:v>1</c:v>
                </c:pt>
                <c:pt idx="6">
                  <c:v>0.57738679454012687</c:v>
                </c:pt>
                <c:pt idx="7">
                  <c:v>0.87213832843855399</c:v>
                </c:pt>
                <c:pt idx="8">
                  <c:v>0.76906447022180091</c:v>
                </c:pt>
                <c:pt idx="9">
                  <c:v>2.6375743669351901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164016"/>
        <c:axId val="161164408"/>
      </c:barChart>
      <c:scatterChart>
        <c:scatterStyle val="smoothMarker"/>
        <c:varyColors val="0"/>
        <c:ser>
          <c:idx val="2"/>
          <c:order val="2"/>
          <c:tx>
            <c:v>eesmärkjoon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'Taotlusvoorude aktiivsus'!$M$91:$M$92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'Taotlusvoorude aktiivsus'!$N$91:$N$92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588496"/>
        <c:axId val="270588104"/>
      </c:scatterChart>
      <c:catAx>
        <c:axId val="16116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1164408"/>
        <c:crosses val="autoZero"/>
        <c:auto val="1"/>
        <c:lblAlgn val="ctr"/>
        <c:lblOffset val="100"/>
        <c:noMultiLvlLbl val="0"/>
      </c:catAx>
      <c:valAx>
        <c:axId val="1611644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1164016"/>
        <c:crosses val="autoZero"/>
        <c:crossBetween val="between"/>
      </c:valAx>
      <c:valAx>
        <c:axId val="270588104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270588496"/>
        <c:crosses val="max"/>
        <c:crossBetween val="midCat"/>
      </c:valAx>
      <c:valAx>
        <c:axId val="27058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588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II meede: taotletud toetuste ja eelarve suhe, €/€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2016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'Taotlusvoorude aktiivsus'!$B$19:$B$28</c:f>
              <c:strCache>
                <c:ptCount val="10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Põdrala</c:v>
                </c:pt>
                <c:pt idx="7">
                  <c:v>Tarvastu</c:v>
                </c:pt>
                <c:pt idx="8">
                  <c:v>Tõrva</c:v>
                </c:pt>
                <c:pt idx="9">
                  <c:v>Viljandi</c:v>
                </c:pt>
              </c:strCache>
            </c:strRef>
          </c:cat>
          <c:val>
            <c:numRef>
              <c:f>'Taotlusvoorude aktiivsus'!$E$19:$E$28</c:f>
              <c:numCache>
                <c:formatCode>0.00</c:formatCode>
                <c:ptCount val="10"/>
                <c:pt idx="0">
                  <c:v>2.6801222297749061</c:v>
                </c:pt>
                <c:pt idx="1">
                  <c:v>1.8764843584355118</c:v>
                </c:pt>
                <c:pt idx="2">
                  <c:v>0</c:v>
                </c:pt>
                <c:pt idx="3">
                  <c:v>0.38024899073488511</c:v>
                </c:pt>
                <c:pt idx="4">
                  <c:v>1.0449222261048012</c:v>
                </c:pt>
                <c:pt idx="5">
                  <c:v>0.85218094522917176</c:v>
                </c:pt>
                <c:pt idx="6">
                  <c:v>0.67070226320186632</c:v>
                </c:pt>
                <c:pt idx="7">
                  <c:v>1.0938643033746915</c:v>
                </c:pt>
                <c:pt idx="8">
                  <c:v>1.3349442349793734</c:v>
                </c:pt>
                <c:pt idx="9">
                  <c:v>1.8566650642011593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'Taotlusvoorude aktiivsus'!$B$19:$B$28</c:f>
              <c:strCache>
                <c:ptCount val="10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Põdrala</c:v>
                </c:pt>
                <c:pt idx="7">
                  <c:v>Tarvastu</c:v>
                </c:pt>
                <c:pt idx="8">
                  <c:v>Tõrva</c:v>
                </c:pt>
                <c:pt idx="9">
                  <c:v>Viljandi</c:v>
                </c:pt>
              </c:strCache>
            </c:strRef>
          </c:cat>
          <c:val>
            <c:numRef>
              <c:f>'Taotlusvoorude aktiivsus'!$F$19:$F$28</c:f>
              <c:numCache>
                <c:formatCode>0.00</c:formatCode>
                <c:ptCount val="10"/>
                <c:pt idx="0">
                  <c:v>1.1443903099133934</c:v>
                </c:pt>
                <c:pt idx="1">
                  <c:v>0.69126272211019124</c:v>
                </c:pt>
                <c:pt idx="2">
                  <c:v>0.31656915438386946</c:v>
                </c:pt>
                <c:pt idx="3">
                  <c:v>8.5486093186107281E-2</c:v>
                </c:pt>
                <c:pt idx="4">
                  <c:v>1.2006991625961507</c:v>
                </c:pt>
                <c:pt idx="5">
                  <c:v>0.49618031100971705</c:v>
                </c:pt>
                <c:pt idx="6">
                  <c:v>0.23364402725947045</c:v>
                </c:pt>
                <c:pt idx="7">
                  <c:v>1.322500352885188</c:v>
                </c:pt>
                <c:pt idx="8">
                  <c:v>0.64603733122993401</c:v>
                </c:pt>
                <c:pt idx="9">
                  <c:v>1.8382441599075601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0588888"/>
        <c:axId val="270589280"/>
      </c:barChart>
      <c:scatterChart>
        <c:scatterStyle val="smoothMarker"/>
        <c:varyColors val="0"/>
        <c:ser>
          <c:idx val="2"/>
          <c:order val="2"/>
          <c:tx>
            <c:v>eesmärkjoon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'Taotlusvoorude aktiivsus'!$M$91:$M$92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'Taotlusvoorude aktiivsus'!$N$91:$N$92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590064"/>
        <c:axId val="270589672"/>
      </c:scatterChart>
      <c:catAx>
        <c:axId val="270588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70589280"/>
        <c:crosses val="autoZero"/>
        <c:auto val="1"/>
        <c:lblAlgn val="ctr"/>
        <c:lblOffset val="100"/>
        <c:noMultiLvlLbl val="0"/>
      </c:catAx>
      <c:valAx>
        <c:axId val="2705892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70588888"/>
        <c:crosses val="autoZero"/>
        <c:crossBetween val="between"/>
      </c:valAx>
      <c:valAx>
        <c:axId val="27058967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270590064"/>
        <c:crosses val="max"/>
        <c:crossBetween val="midCat"/>
      </c:valAx>
      <c:valAx>
        <c:axId val="270590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589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III meede, taotletud toetuste ja eelarve suhe, €/€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2016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'Taotlusvoorude aktiivsus'!$B$33:$B$42</c:f>
              <c:strCache>
                <c:ptCount val="10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Põdrala</c:v>
                </c:pt>
                <c:pt idx="7">
                  <c:v>Tarvastu</c:v>
                </c:pt>
                <c:pt idx="8">
                  <c:v>Tõrva</c:v>
                </c:pt>
                <c:pt idx="9">
                  <c:v>Viljandi</c:v>
                </c:pt>
              </c:strCache>
            </c:strRef>
          </c:cat>
          <c:val>
            <c:numRef>
              <c:f>'Taotlusvoorude aktiivsus'!$E$33:$E$42</c:f>
              <c:numCache>
                <c:formatCode>0.00</c:formatCode>
                <c:ptCount val="10"/>
                <c:pt idx="0">
                  <c:v>0.97515615304149261</c:v>
                </c:pt>
                <c:pt idx="1">
                  <c:v>1.0749667583836635</c:v>
                </c:pt>
                <c:pt idx="2">
                  <c:v>0.82819726890172118</c:v>
                </c:pt>
                <c:pt idx="3">
                  <c:v>0.88078553953336125</c:v>
                </c:pt>
                <c:pt idx="4">
                  <c:v>1.5007468980404908</c:v>
                </c:pt>
                <c:pt idx="5">
                  <c:v>1.7108308010691895</c:v>
                </c:pt>
                <c:pt idx="6">
                  <c:v>1.5707590538975229</c:v>
                </c:pt>
                <c:pt idx="7">
                  <c:v>2.2237437903214681</c:v>
                </c:pt>
                <c:pt idx="8">
                  <c:v>1.155805210476704</c:v>
                </c:pt>
                <c:pt idx="9">
                  <c:v>1.7020046896765622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'Taotlusvoorude aktiivsus'!$B$33:$B$42</c:f>
              <c:strCache>
                <c:ptCount val="10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Põdrala</c:v>
                </c:pt>
                <c:pt idx="7">
                  <c:v>Tarvastu</c:v>
                </c:pt>
                <c:pt idx="8">
                  <c:v>Tõrva</c:v>
                </c:pt>
                <c:pt idx="9">
                  <c:v>Viljandi</c:v>
                </c:pt>
              </c:strCache>
            </c:strRef>
          </c:cat>
          <c:val>
            <c:numRef>
              <c:f>'Taotlusvoorude aktiivsus'!$F$33:$F$42</c:f>
              <c:numCache>
                <c:formatCode>0.00</c:formatCode>
                <c:ptCount val="10"/>
                <c:pt idx="0">
                  <c:v>1.8001176404215351</c:v>
                </c:pt>
                <c:pt idx="1">
                  <c:v>0.8119004614948051</c:v>
                </c:pt>
                <c:pt idx="2">
                  <c:v>1.0271170034452886</c:v>
                </c:pt>
                <c:pt idx="3">
                  <c:v>0.52286538731436194</c:v>
                </c:pt>
                <c:pt idx="4">
                  <c:v>1.1942574632027851</c:v>
                </c:pt>
                <c:pt idx="5">
                  <c:v>2.9721005983118689E-2</c:v>
                </c:pt>
                <c:pt idx="6">
                  <c:v>0.17559977087910542</c:v>
                </c:pt>
                <c:pt idx="7">
                  <c:v>0.50621604265389897</c:v>
                </c:pt>
                <c:pt idx="8">
                  <c:v>1.5563430408917809</c:v>
                </c:pt>
                <c:pt idx="9">
                  <c:v>1.3118847072213931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0590848"/>
        <c:axId val="270591240"/>
      </c:barChart>
      <c:scatterChart>
        <c:scatterStyle val="smoothMarker"/>
        <c:varyColors val="0"/>
        <c:ser>
          <c:idx val="2"/>
          <c:order val="2"/>
          <c:tx>
            <c:v>eesmärkjoon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'Taotlusvoorude aktiivsus'!$M$91:$M$92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'Taotlusvoorude aktiivsus'!$N$91:$N$92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075352"/>
        <c:axId val="270591632"/>
      </c:scatterChart>
      <c:catAx>
        <c:axId val="270590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70591240"/>
        <c:crosses val="autoZero"/>
        <c:auto val="1"/>
        <c:lblAlgn val="ctr"/>
        <c:lblOffset val="100"/>
        <c:noMultiLvlLbl val="0"/>
      </c:catAx>
      <c:valAx>
        <c:axId val="2705912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70590848"/>
        <c:crosses val="autoZero"/>
        <c:crossBetween val="between"/>
      </c:valAx>
      <c:valAx>
        <c:axId val="27059163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274075352"/>
        <c:crosses val="max"/>
        <c:crossBetween val="midCat"/>
      </c:valAx>
      <c:valAx>
        <c:axId val="274075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591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 dirty="0" smtClean="0"/>
              <a:t>Toetuste väljamaksed piirkonniti, projektide arv (seisuga</a:t>
            </a:r>
            <a:r>
              <a:rPr lang="et-EE" sz="1800" b="1" baseline="0" dirty="0" smtClean="0"/>
              <a:t> 31.05.2018)</a:t>
            </a:r>
            <a:endParaRPr lang="et-EE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5024154589375E-2"/>
          <c:y val="6.0078563944237717E-2"/>
          <c:w val="0.87349033816425126"/>
          <c:h val="0.8509667887076843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-0.11352777777777788"/>
                  <c:y val="-0.170653251676873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097512267488304E-2"/>
                  <c:y val="-0.253130906098782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515633915325802"/>
                  <c:y val="-3.17341641796350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360788109882"/>
                      <c:h val="7.564495781990802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6.345334550572527E-3"/>
                  <c:y val="-1.50082517825745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393263342082306E-3"/>
                  <c:y val="-4.74482356372120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'PRIA statistika'!$D$153:$D$163</c:f>
              <c:strCache>
                <c:ptCount val="11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Piirkonnaülene</c:v>
                </c:pt>
                <c:pt idx="7">
                  <c:v>Põdrala</c:v>
                </c:pt>
                <c:pt idx="8">
                  <c:v>Tarvastu</c:v>
                </c:pt>
                <c:pt idx="9">
                  <c:v>Tõrva</c:v>
                </c:pt>
                <c:pt idx="10">
                  <c:v>Viljandi</c:v>
                </c:pt>
              </c:strCache>
            </c:strRef>
          </c:cat>
          <c:val>
            <c:numRef>
              <c:f>'PRIA statistika'!$E$153:$E$163</c:f>
              <c:numCache>
                <c:formatCode>General</c:formatCode>
                <c:ptCount val="11"/>
                <c:pt idx="0">
                  <c:v>13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10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 dirty="0" smtClean="0"/>
              <a:t>Toetuste väljamaksed </a:t>
            </a:r>
            <a:r>
              <a:rPr lang="et-EE" sz="1800" b="1" baseline="0" dirty="0" smtClean="0"/>
              <a:t>piirkonniti, € (seisuga 31.05.2018)</a:t>
            </a:r>
            <a:endParaRPr lang="et-EE" sz="1800" b="1" dirty="0"/>
          </a:p>
        </c:rich>
      </c:tx>
      <c:layout>
        <c:manualLayout>
          <c:xMode val="edge"/>
          <c:yMode val="edge"/>
          <c:x val="0.33054347826086955"/>
          <c:y val="2.43753808653260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027581505655493E-2"/>
          <c:y val="4.2683243541925681E-2"/>
          <c:w val="0.93401584399756243"/>
          <c:h val="0.912323617442556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2"/>
              <c:layout>
                <c:manualLayout>
                  <c:x val="-1.2012961695005604E-2"/>
                  <c:y val="3.59981228762279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984703009016011"/>
                  <c:y val="-7.27448542616383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8464351005479"/>
                      <c:h val="6.0701754385964903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4244762356378782E-3"/>
                  <c:y val="-4.4380425408425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27048515644868"/>
                      <c:h val="7.4898190357784208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1.63338278367378E-3"/>
                  <c:y val="-4.20861103513798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'PRIA statistika'!$D$153:$D$163</c:f>
              <c:strCache>
                <c:ptCount val="11"/>
                <c:pt idx="0">
                  <c:v>Abja</c:v>
                </c:pt>
                <c:pt idx="1">
                  <c:v>Halliste</c:v>
                </c:pt>
                <c:pt idx="2">
                  <c:v>Helme</c:v>
                </c:pt>
                <c:pt idx="3">
                  <c:v>Hummuli</c:v>
                </c:pt>
                <c:pt idx="4">
                  <c:v>Karksi</c:v>
                </c:pt>
                <c:pt idx="5">
                  <c:v>Mõisaküla</c:v>
                </c:pt>
                <c:pt idx="6">
                  <c:v>Piirkonnaülene</c:v>
                </c:pt>
                <c:pt idx="7">
                  <c:v>Põdrala</c:v>
                </c:pt>
                <c:pt idx="8">
                  <c:v>Tarvastu</c:v>
                </c:pt>
                <c:pt idx="9">
                  <c:v>Tõrva</c:v>
                </c:pt>
                <c:pt idx="10">
                  <c:v>Viljandi</c:v>
                </c:pt>
              </c:strCache>
            </c:strRef>
          </c:cat>
          <c:val>
            <c:numRef>
              <c:f>'PRIA statistika'!$F$153:$F$163</c:f>
              <c:numCache>
                <c:formatCode>#,##0</c:formatCode>
                <c:ptCount val="11"/>
                <c:pt idx="0">
                  <c:v>172303.64</c:v>
                </c:pt>
                <c:pt idx="1">
                  <c:v>9917.75</c:v>
                </c:pt>
                <c:pt idx="2">
                  <c:v>51579.16</c:v>
                </c:pt>
                <c:pt idx="3">
                  <c:v>46467.380000000005</c:v>
                </c:pt>
                <c:pt idx="4">
                  <c:v>128532.35</c:v>
                </c:pt>
                <c:pt idx="5">
                  <c:v>66395.27</c:v>
                </c:pt>
                <c:pt idx="6">
                  <c:v>9874.5400000000009</c:v>
                </c:pt>
                <c:pt idx="7">
                  <c:v>52335.14</c:v>
                </c:pt>
                <c:pt idx="8">
                  <c:v>54924.31</c:v>
                </c:pt>
                <c:pt idx="9">
                  <c:v>73123</c:v>
                </c:pt>
                <c:pt idx="10">
                  <c:v>261487.62999999998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 dirty="0"/>
              <a:t>I meetmest taotletud,</a:t>
            </a:r>
            <a:r>
              <a:rPr lang="et-EE" sz="1800" b="1" baseline="0" dirty="0"/>
              <a:t> 2016-2017</a:t>
            </a:r>
            <a:endParaRPr lang="et-EE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Tabelid!$L$25</c:f>
              <c:strCache>
                <c:ptCount val="1"/>
                <c:pt idx="0">
                  <c:v>Sagedus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Tabelid!$N$26:$N$35</c:f>
              <c:strCache>
                <c:ptCount val="10"/>
                <c:pt idx="0">
                  <c:v>kuni 5000</c:v>
                </c:pt>
                <c:pt idx="1">
                  <c:v>5000-10000</c:v>
                </c:pt>
                <c:pt idx="2">
                  <c:v>10000-15000</c:v>
                </c:pt>
                <c:pt idx="3">
                  <c:v>15000-20000</c:v>
                </c:pt>
                <c:pt idx="4">
                  <c:v>20000-25000</c:v>
                </c:pt>
                <c:pt idx="5">
                  <c:v>25000-30000</c:v>
                </c:pt>
                <c:pt idx="6">
                  <c:v>30000-35000</c:v>
                </c:pt>
                <c:pt idx="7">
                  <c:v>35000-40000</c:v>
                </c:pt>
                <c:pt idx="8">
                  <c:v>40000-45000</c:v>
                </c:pt>
                <c:pt idx="9">
                  <c:v>kuni 50000</c:v>
                </c:pt>
              </c:strCache>
            </c:strRef>
          </c:cat>
          <c:val>
            <c:numRef>
              <c:f>Tabelid!$L$26:$L$35</c:f>
              <c:numCache>
                <c:formatCode>General</c:formatCode>
                <c:ptCount val="10"/>
                <c:pt idx="0">
                  <c:v>18</c:v>
                </c:pt>
                <c:pt idx="1">
                  <c:v>21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6</c:v>
                </c:pt>
                <c:pt idx="7">
                  <c:v>4</c:v>
                </c:pt>
                <c:pt idx="8">
                  <c:v>10</c:v>
                </c:pt>
                <c:pt idx="9">
                  <c:v>21</c:v>
                </c:pt>
              </c:numCache>
            </c:numRef>
          </c:val>
        </c:ser>
        <c:ser>
          <c:idx val="1"/>
          <c:order val="1"/>
          <c:tx>
            <c:strRef>
              <c:f>Tabelid!$N$25</c:f>
              <c:strCache>
                <c:ptCount val="1"/>
                <c:pt idx="0">
                  <c:v>Vahemik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Tabelid!$N$26:$N$35</c:f>
              <c:strCache>
                <c:ptCount val="10"/>
                <c:pt idx="0">
                  <c:v>kuni 5000</c:v>
                </c:pt>
                <c:pt idx="1">
                  <c:v>5000-10000</c:v>
                </c:pt>
                <c:pt idx="2">
                  <c:v>10000-15000</c:v>
                </c:pt>
                <c:pt idx="3">
                  <c:v>15000-20000</c:v>
                </c:pt>
                <c:pt idx="4">
                  <c:v>20000-25000</c:v>
                </c:pt>
                <c:pt idx="5">
                  <c:v>25000-30000</c:v>
                </c:pt>
                <c:pt idx="6">
                  <c:v>30000-35000</c:v>
                </c:pt>
                <c:pt idx="7">
                  <c:v>35000-40000</c:v>
                </c:pt>
                <c:pt idx="8">
                  <c:v>40000-45000</c:v>
                </c:pt>
                <c:pt idx="9">
                  <c:v>kuni 50000</c:v>
                </c:pt>
              </c:strCache>
            </c:strRef>
          </c:cat>
          <c:val>
            <c:numRef>
              <c:f>Tabelid!$N$26:$N$35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Tabelid!$V$2</c:f>
              <c:strCache>
                <c:ptCount val="1"/>
                <c:pt idx="0">
                  <c:v>Sagedus I 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Tabelid!$V$3:$V$4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8643072"/>
        <c:axId val="268643464"/>
      </c:barChart>
      <c:scatterChart>
        <c:scatterStyle val="smoothMarker"/>
        <c:varyColors val="0"/>
        <c:ser>
          <c:idx val="2"/>
          <c:order val="2"/>
          <c:tx>
            <c:strRef>
              <c:f>Tabelid!$Z$15</c:f>
              <c:strCache>
                <c:ptCount val="1"/>
                <c:pt idx="0">
                  <c:v>Libisev keskmine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yVal>
            <c:numRef>
              <c:f>Tabelid!$AD$17:$AD$26</c:f>
              <c:numCache>
                <c:formatCode>General</c:formatCode>
                <c:ptCount val="10"/>
                <c:pt idx="1">
                  <c:v>19.5</c:v>
                </c:pt>
                <c:pt idx="2">
                  <c:v>12</c:v>
                </c:pt>
                <c:pt idx="3">
                  <c:v>4</c:v>
                </c:pt>
                <c:pt idx="4">
                  <c:v>5</c:v>
                </c:pt>
                <c:pt idx="5">
                  <c:v>3.5</c:v>
                </c:pt>
                <c:pt idx="6">
                  <c:v>4</c:v>
                </c:pt>
                <c:pt idx="7">
                  <c:v>5</c:v>
                </c:pt>
                <c:pt idx="8">
                  <c:v>7</c:v>
                </c:pt>
                <c:pt idx="9">
                  <c:v>15.5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643072"/>
        <c:axId val="268643464"/>
      </c:scatterChart>
      <c:catAx>
        <c:axId val="2686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8643464"/>
        <c:crosses val="autoZero"/>
        <c:auto val="1"/>
        <c:lblAlgn val="ctr"/>
        <c:lblOffset val="100"/>
        <c:noMultiLvlLbl val="0"/>
      </c:catAx>
      <c:valAx>
        <c:axId val="26864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86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I meetmest määratud, 2016-2017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'Tegevusgrupi määratud'!$M$20</c:f>
              <c:strCache>
                <c:ptCount val="1"/>
                <c:pt idx="0">
                  <c:v>Sagedus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'Tegevusgrupi määratud'!$O$21:$O$30</c:f>
              <c:strCache>
                <c:ptCount val="10"/>
                <c:pt idx="0">
                  <c:v>kuni 5000</c:v>
                </c:pt>
                <c:pt idx="1">
                  <c:v>5000-10000</c:v>
                </c:pt>
                <c:pt idx="2">
                  <c:v>10000-15000</c:v>
                </c:pt>
                <c:pt idx="3">
                  <c:v>15000-20000</c:v>
                </c:pt>
                <c:pt idx="4">
                  <c:v>20000-25000</c:v>
                </c:pt>
                <c:pt idx="5">
                  <c:v>25000-30000</c:v>
                </c:pt>
                <c:pt idx="6">
                  <c:v>30000-35000</c:v>
                </c:pt>
                <c:pt idx="7">
                  <c:v>35000-40000</c:v>
                </c:pt>
                <c:pt idx="8">
                  <c:v>40000-45000</c:v>
                </c:pt>
                <c:pt idx="9">
                  <c:v>kuni 50000</c:v>
                </c:pt>
              </c:strCache>
            </c:strRef>
          </c:cat>
          <c:val>
            <c:numRef>
              <c:f>'Tegevusgrupi määratud'!$M$21:$M$30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10</c:v>
                </c:pt>
              </c:numCache>
            </c:numRef>
          </c:val>
        </c:ser>
        <c:ser>
          <c:idx val="1"/>
          <c:order val="1"/>
          <c:tx>
            <c:strRef>
              <c:f>'Tegevusgrupi määratud'!$O$20</c:f>
              <c:strCache>
                <c:ptCount val="1"/>
                <c:pt idx="0">
                  <c:v>Vahemik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'Tegevusgrupi määratud'!$O$21:$O$30</c:f>
              <c:strCache>
                <c:ptCount val="10"/>
                <c:pt idx="0">
                  <c:v>kuni 5000</c:v>
                </c:pt>
                <c:pt idx="1">
                  <c:v>5000-10000</c:v>
                </c:pt>
                <c:pt idx="2">
                  <c:v>10000-15000</c:v>
                </c:pt>
                <c:pt idx="3">
                  <c:v>15000-20000</c:v>
                </c:pt>
                <c:pt idx="4">
                  <c:v>20000-25000</c:v>
                </c:pt>
                <c:pt idx="5">
                  <c:v>25000-30000</c:v>
                </c:pt>
                <c:pt idx="6">
                  <c:v>30000-35000</c:v>
                </c:pt>
                <c:pt idx="7">
                  <c:v>35000-40000</c:v>
                </c:pt>
                <c:pt idx="8">
                  <c:v>40000-45000</c:v>
                </c:pt>
                <c:pt idx="9">
                  <c:v>kuni 50000</c:v>
                </c:pt>
              </c:strCache>
            </c:strRef>
          </c:cat>
          <c:val>
            <c:numRef>
              <c:f>'Tegevusgrupi määratud'!$O$21:$O$30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8644248"/>
        <c:axId val="268644640"/>
      </c:barChart>
      <c:barChart>
        <c:barDir val="col"/>
        <c:grouping val="clustered"/>
        <c:varyColors val="0"/>
        <c:ser>
          <c:idx val="3"/>
          <c:order val="3"/>
          <c:tx>
            <c:strRef>
              <c:f>'Tegevusgrupi määratud'!$M$15</c:f>
              <c:strCache>
                <c:ptCount val="1"/>
                <c:pt idx="0">
                  <c:v>Sagedus I 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'Tegevusgrupi määratud'!$M$16:$M$17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631512"/>
        <c:axId val="269631120"/>
      </c:barChart>
      <c:scatterChart>
        <c:scatterStyle val="smoothMarker"/>
        <c:varyColors val="0"/>
        <c:ser>
          <c:idx val="2"/>
          <c:order val="2"/>
          <c:tx>
            <c:strRef>
              <c:f>'Tegevusgrupi määratud'!$Z$4</c:f>
              <c:strCache>
                <c:ptCount val="1"/>
                <c:pt idx="0">
                  <c:v>Libisev keskmine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yVal>
            <c:numRef>
              <c:f>'Tegevusgrupi määratud'!$AD$6:$AD$15</c:f>
              <c:numCache>
                <c:formatCode>General</c:formatCode>
                <c:ptCount val="10"/>
                <c:pt idx="1">
                  <c:v>12.5</c:v>
                </c:pt>
                <c:pt idx="2">
                  <c:v>8.5</c:v>
                </c:pt>
                <c:pt idx="3">
                  <c:v>3</c:v>
                </c:pt>
                <c:pt idx="4">
                  <c:v>3.5</c:v>
                </c:pt>
                <c:pt idx="5">
                  <c:v>2.5</c:v>
                </c:pt>
                <c:pt idx="6">
                  <c:v>4</c:v>
                </c:pt>
                <c:pt idx="7">
                  <c:v>4.5</c:v>
                </c:pt>
                <c:pt idx="8">
                  <c:v>3</c:v>
                </c:pt>
                <c:pt idx="9">
                  <c:v>6.5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644248"/>
        <c:axId val="268644640"/>
      </c:scatterChart>
      <c:catAx>
        <c:axId val="26864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8644640"/>
        <c:crosses val="autoZero"/>
        <c:auto val="1"/>
        <c:lblAlgn val="ctr"/>
        <c:lblOffset val="100"/>
        <c:noMultiLvlLbl val="0"/>
      </c:catAx>
      <c:valAx>
        <c:axId val="2686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8644248"/>
        <c:crosses val="autoZero"/>
        <c:crossBetween val="between"/>
      </c:valAx>
      <c:valAx>
        <c:axId val="269631120"/>
        <c:scaling>
          <c:orientation val="minMax"/>
          <c:max val="16"/>
        </c:scaling>
        <c:delete val="1"/>
        <c:axPos val="r"/>
        <c:numFmt formatCode="General" sourceLinked="1"/>
        <c:majorTickMark val="out"/>
        <c:minorTickMark val="none"/>
        <c:tickLblPos val="nextTo"/>
        <c:crossAx val="269631512"/>
        <c:crosses val="max"/>
        <c:crossBetween val="between"/>
      </c:valAx>
      <c:catAx>
        <c:axId val="269631512"/>
        <c:scaling>
          <c:orientation val="minMax"/>
        </c:scaling>
        <c:delete val="1"/>
        <c:axPos val="b"/>
        <c:majorTickMark val="out"/>
        <c:minorTickMark val="none"/>
        <c:tickLblPos val="nextTo"/>
        <c:crossAx val="269631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II meetmest taotletud, 2016-2017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Tabelid!$L$42</c:f>
              <c:strCache>
                <c:ptCount val="1"/>
                <c:pt idx="0">
                  <c:v>Sagedus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Tabelid!$N$43:$N$52</c:f>
              <c:strCache>
                <c:ptCount val="10"/>
                <c:pt idx="0">
                  <c:v>kuni 2500</c:v>
                </c:pt>
                <c:pt idx="1">
                  <c:v>2500-5000</c:v>
                </c:pt>
                <c:pt idx="2">
                  <c:v>5000-7500</c:v>
                </c:pt>
                <c:pt idx="3">
                  <c:v>7500-10000</c:v>
                </c:pt>
                <c:pt idx="4">
                  <c:v>10000-12500</c:v>
                </c:pt>
                <c:pt idx="5">
                  <c:v>12500-15000</c:v>
                </c:pt>
                <c:pt idx="6">
                  <c:v>15000-17500</c:v>
                </c:pt>
                <c:pt idx="7">
                  <c:v>17500-20000</c:v>
                </c:pt>
                <c:pt idx="8">
                  <c:v>20000-22500</c:v>
                </c:pt>
                <c:pt idx="9">
                  <c:v>kuni 25000</c:v>
                </c:pt>
              </c:strCache>
            </c:strRef>
          </c:cat>
          <c:val>
            <c:numRef>
              <c:f>Tabelid!$L$43:$L$52</c:f>
              <c:numCache>
                <c:formatCode>General</c:formatCode>
                <c:ptCount val="10"/>
                <c:pt idx="0">
                  <c:v>3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7</c:v>
                </c:pt>
                <c:pt idx="9">
                  <c:v>14</c:v>
                </c:pt>
              </c:numCache>
            </c:numRef>
          </c:val>
        </c:ser>
        <c:ser>
          <c:idx val="1"/>
          <c:order val="1"/>
          <c:tx>
            <c:strRef>
              <c:f>Tabelid!$N$42</c:f>
              <c:strCache>
                <c:ptCount val="1"/>
                <c:pt idx="0">
                  <c:v>Vahemik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Tabelid!$N$43:$N$52</c:f>
              <c:strCache>
                <c:ptCount val="10"/>
                <c:pt idx="0">
                  <c:v>kuni 2500</c:v>
                </c:pt>
                <c:pt idx="1">
                  <c:v>2500-5000</c:v>
                </c:pt>
                <c:pt idx="2">
                  <c:v>5000-7500</c:v>
                </c:pt>
                <c:pt idx="3">
                  <c:v>7500-10000</c:v>
                </c:pt>
                <c:pt idx="4">
                  <c:v>10000-12500</c:v>
                </c:pt>
                <c:pt idx="5">
                  <c:v>12500-15000</c:v>
                </c:pt>
                <c:pt idx="6">
                  <c:v>15000-17500</c:v>
                </c:pt>
                <c:pt idx="7">
                  <c:v>17500-20000</c:v>
                </c:pt>
                <c:pt idx="8">
                  <c:v>20000-22500</c:v>
                </c:pt>
                <c:pt idx="9">
                  <c:v>kuni 25000</c:v>
                </c:pt>
              </c:strCache>
            </c:strRef>
          </c:cat>
          <c:val>
            <c:numRef>
              <c:f>Tabelid!$N$43:$N$52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632296"/>
        <c:axId val="269632688"/>
      </c:barChart>
      <c:scatterChart>
        <c:scatterStyle val="smoothMarker"/>
        <c:varyColors val="0"/>
        <c:ser>
          <c:idx val="2"/>
          <c:order val="2"/>
          <c:tx>
            <c:strRef>
              <c:f>Tabelid!$Z$15</c:f>
              <c:strCache>
                <c:ptCount val="1"/>
                <c:pt idx="0">
                  <c:v>Libisev keskmine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yVal>
            <c:numRef>
              <c:f>Tabelid!$AG$17:$AG$26</c:f>
              <c:numCache>
                <c:formatCode>General</c:formatCode>
                <c:ptCount val="10"/>
                <c:pt idx="1">
                  <c:v>5</c:v>
                </c:pt>
                <c:pt idx="2">
                  <c:v>8.5</c:v>
                </c:pt>
                <c:pt idx="3">
                  <c:v>8</c:v>
                </c:pt>
                <c:pt idx="4">
                  <c:v>4.5</c:v>
                </c:pt>
                <c:pt idx="5">
                  <c:v>3.5</c:v>
                </c:pt>
                <c:pt idx="6">
                  <c:v>5</c:v>
                </c:pt>
                <c:pt idx="7">
                  <c:v>7</c:v>
                </c:pt>
                <c:pt idx="8">
                  <c:v>7.5</c:v>
                </c:pt>
                <c:pt idx="9">
                  <c:v>10.5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632296"/>
        <c:axId val="269632688"/>
      </c:scatterChart>
      <c:catAx>
        <c:axId val="26963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632688"/>
        <c:crosses val="autoZero"/>
        <c:auto val="1"/>
        <c:lblAlgn val="ctr"/>
        <c:lblOffset val="100"/>
        <c:noMultiLvlLbl val="0"/>
      </c:catAx>
      <c:valAx>
        <c:axId val="26963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63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II meetmest</a:t>
            </a:r>
            <a:r>
              <a:rPr lang="et-EE" sz="1800" b="1" baseline="0"/>
              <a:t> määratud, 2016-2017</a:t>
            </a:r>
            <a:endParaRPr lang="et-EE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'Tegevusgrupi määratud'!$M$37</c:f>
              <c:strCache>
                <c:ptCount val="1"/>
                <c:pt idx="0">
                  <c:v>Sagedus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'Tegevusgrupi määratud'!$O$38:$O$47</c:f>
              <c:strCache>
                <c:ptCount val="10"/>
                <c:pt idx="0">
                  <c:v>kuni 2500</c:v>
                </c:pt>
                <c:pt idx="1">
                  <c:v>2500-5000</c:v>
                </c:pt>
                <c:pt idx="2">
                  <c:v>5000-7500</c:v>
                </c:pt>
                <c:pt idx="3">
                  <c:v>7500-10000</c:v>
                </c:pt>
                <c:pt idx="4">
                  <c:v>10000-12500</c:v>
                </c:pt>
                <c:pt idx="5">
                  <c:v>12500-15000</c:v>
                </c:pt>
                <c:pt idx="6">
                  <c:v>15000-17500</c:v>
                </c:pt>
                <c:pt idx="7">
                  <c:v>17500-20000</c:v>
                </c:pt>
                <c:pt idx="8">
                  <c:v>20000-22500</c:v>
                </c:pt>
                <c:pt idx="9">
                  <c:v>kuni 25000</c:v>
                </c:pt>
              </c:strCache>
            </c:strRef>
          </c:cat>
          <c:val>
            <c:numRef>
              <c:f>'Tegevusgrupi määratud'!$M$38:$M$47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9</c:v>
                </c:pt>
              </c:numCache>
            </c:numRef>
          </c:val>
        </c:ser>
        <c:ser>
          <c:idx val="1"/>
          <c:order val="1"/>
          <c:tx>
            <c:strRef>
              <c:f>'Tegevusgrupi määratud'!$O$37</c:f>
              <c:strCache>
                <c:ptCount val="1"/>
                <c:pt idx="0">
                  <c:v>Vahemik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'Tegevusgrupi määratud'!$O$38:$O$47</c:f>
              <c:strCache>
                <c:ptCount val="10"/>
                <c:pt idx="0">
                  <c:v>kuni 2500</c:v>
                </c:pt>
                <c:pt idx="1">
                  <c:v>2500-5000</c:v>
                </c:pt>
                <c:pt idx="2">
                  <c:v>5000-7500</c:v>
                </c:pt>
                <c:pt idx="3">
                  <c:v>7500-10000</c:v>
                </c:pt>
                <c:pt idx="4">
                  <c:v>10000-12500</c:v>
                </c:pt>
                <c:pt idx="5">
                  <c:v>12500-15000</c:v>
                </c:pt>
                <c:pt idx="6">
                  <c:v>15000-17500</c:v>
                </c:pt>
                <c:pt idx="7">
                  <c:v>17500-20000</c:v>
                </c:pt>
                <c:pt idx="8">
                  <c:v>20000-22500</c:v>
                </c:pt>
                <c:pt idx="9">
                  <c:v>kuni 25000</c:v>
                </c:pt>
              </c:strCache>
            </c:strRef>
          </c:cat>
          <c:val>
            <c:numRef>
              <c:f>'Tegevusgrupi määratud'!$O$38:$O$47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633472"/>
        <c:axId val="269633864"/>
      </c:barChart>
      <c:scatterChart>
        <c:scatterStyle val="smoothMarker"/>
        <c:varyColors val="0"/>
        <c:ser>
          <c:idx val="2"/>
          <c:order val="2"/>
          <c:tx>
            <c:strRef>
              <c:f>'Tegevusgrupi määratud'!$Z$4</c:f>
              <c:strCache>
                <c:ptCount val="1"/>
                <c:pt idx="0">
                  <c:v>Libisev keskmine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yVal>
            <c:numRef>
              <c:f>'Tegevusgrupi määratud'!$AG$6:$AG$15</c:f>
              <c:numCache>
                <c:formatCode>General</c:formatCode>
                <c:ptCount val="10"/>
                <c:pt idx="1">
                  <c:v>3</c:v>
                </c:pt>
                <c:pt idx="2">
                  <c:v>5.5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4.5</c:v>
                </c:pt>
                <c:pt idx="8">
                  <c:v>3.5</c:v>
                </c:pt>
                <c:pt idx="9">
                  <c:v>5.5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633472"/>
        <c:axId val="269633864"/>
      </c:scatterChart>
      <c:catAx>
        <c:axId val="2696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633864"/>
        <c:crosses val="autoZero"/>
        <c:auto val="1"/>
        <c:lblAlgn val="ctr"/>
        <c:lblOffset val="100"/>
        <c:noMultiLvlLbl val="0"/>
      </c:catAx>
      <c:valAx>
        <c:axId val="26963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63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III meetmest taotletud, 2016-2017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Tabelid!$L$58</c:f>
              <c:strCache>
                <c:ptCount val="1"/>
                <c:pt idx="0">
                  <c:v>Sagedus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Tabelid!$N$59:$N$68</c:f>
              <c:strCache>
                <c:ptCount val="10"/>
                <c:pt idx="0">
                  <c:v>kuni 3000</c:v>
                </c:pt>
                <c:pt idx="1">
                  <c:v>3000-6000</c:v>
                </c:pt>
                <c:pt idx="2">
                  <c:v>6000-9000</c:v>
                </c:pt>
                <c:pt idx="3">
                  <c:v>9000-12000</c:v>
                </c:pt>
                <c:pt idx="4">
                  <c:v>12000-15000</c:v>
                </c:pt>
                <c:pt idx="5">
                  <c:v>15000-18000</c:v>
                </c:pt>
                <c:pt idx="6">
                  <c:v>18000-21000</c:v>
                </c:pt>
                <c:pt idx="7">
                  <c:v>21000-24000</c:v>
                </c:pt>
                <c:pt idx="8">
                  <c:v>24000-27000</c:v>
                </c:pt>
                <c:pt idx="9">
                  <c:v>kuni 30000</c:v>
                </c:pt>
              </c:strCache>
            </c:strRef>
          </c:cat>
          <c:val>
            <c:numRef>
              <c:f>Tabelid!$L$59:$L$68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4</c:v>
                </c:pt>
                <c:pt idx="8">
                  <c:v>7</c:v>
                </c:pt>
                <c:pt idx="9">
                  <c:v>21</c:v>
                </c:pt>
              </c:numCache>
            </c:numRef>
          </c:val>
        </c:ser>
        <c:ser>
          <c:idx val="1"/>
          <c:order val="1"/>
          <c:tx>
            <c:strRef>
              <c:f>Tabelid!$N$58</c:f>
              <c:strCache>
                <c:ptCount val="1"/>
                <c:pt idx="0">
                  <c:v>Vahemik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Tabelid!$N$59:$N$68</c:f>
              <c:strCache>
                <c:ptCount val="10"/>
                <c:pt idx="0">
                  <c:v>kuni 3000</c:v>
                </c:pt>
                <c:pt idx="1">
                  <c:v>3000-6000</c:v>
                </c:pt>
                <c:pt idx="2">
                  <c:v>6000-9000</c:v>
                </c:pt>
                <c:pt idx="3">
                  <c:v>9000-12000</c:v>
                </c:pt>
                <c:pt idx="4">
                  <c:v>12000-15000</c:v>
                </c:pt>
                <c:pt idx="5">
                  <c:v>15000-18000</c:v>
                </c:pt>
                <c:pt idx="6">
                  <c:v>18000-21000</c:v>
                </c:pt>
                <c:pt idx="7">
                  <c:v>21000-24000</c:v>
                </c:pt>
                <c:pt idx="8">
                  <c:v>24000-27000</c:v>
                </c:pt>
                <c:pt idx="9">
                  <c:v>kuni 30000</c:v>
                </c:pt>
              </c:strCache>
            </c:strRef>
          </c:cat>
          <c:val>
            <c:numRef>
              <c:f>Tabelid!$N$59:$N$68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634648"/>
        <c:axId val="269990024"/>
      </c:barChart>
      <c:scatterChart>
        <c:scatterStyle val="smoothMarker"/>
        <c:varyColors val="0"/>
        <c:ser>
          <c:idx val="2"/>
          <c:order val="2"/>
          <c:tx>
            <c:strRef>
              <c:f>Tabelid!$Z$15</c:f>
              <c:strCache>
                <c:ptCount val="1"/>
                <c:pt idx="0">
                  <c:v>Libisev keskmine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yVal>
            <c:numRef>
              <c:f>Tabelid!$AJ$17:$AJ$26</c:f>
              <c:numCache>
                <c:formatCode>General</c:formatCode>
                <c:ptCount val="10"/>
                <c:pt idx="1">
                  <c:v>7.5</c:v>
                </c:pt>
                <c:pt idx="2">
                  <c:v>7.5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3.5</c:v>
                </c:pt>
                <c:pt idx="8">
                  <c:v>5.5</c:v>
                </c:pt>
                <c:pt idx="9">
                  <c:v>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634648"/>
        <c:axId val="269990024"/>
      </c:scatterChart>
      <c:catAx>
        <c:axId val="26963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990024"/>
        <c:crosses val="autoZero"/>
        <c:auto val="1"/>
        <c:lblAlgn val="ctr"/>
        <c:lblOffset val="100"/>
        <c:noMultiLvlLbl val="0"/>
      </c:catAx>
      <c:valAx>
        <c:axId val="26999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63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/>
              <a:t>III meetmest määratud, 2016-2017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'Tegevusgrupi määratud'!$M$54</c:f>
              <c:strCache>
                <c:ptCount val="1"/>
                <c:pt idx="0">
                  <c:v>Sagedus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'Tegevusgrupi määratud'!$O$55:$O$64</c:f>
              <c:strCache>
                <c:ptCount val="10"/>
                <c:pt idx="0">
                  <c:v>kuni 3000</c:v>
                </c:pt>
                <c:pt idx="1">
                  <c:v>3000-6000</c:v>
                </c:pt>
                <c:pt idx="2">
                  <c:v>6000-9000</c:v>
                </c:pt>
                <c:pt idx="3">
                  <c:v>9000-12000</c:v>
                </c:pt>
                <c:pt idx="4">
                  <c:v>12000-15000</c:v>
                </c:pt>
                <c:pt idx="5">
                  <c:v>15000-18000</c:v>
                </c:pt>
                <c:pt idx="6">
                  <c:v>18000-21000</c:v>
                </c:pt>
                <c:pt idx="7">
                  <c:v>21000-24000</c:v>
                </c:pt>
                <c:pt idx="8">
                  <c:v>24000-27000</c:v>
                </c:pt>
                <c:pt idx="9">
                  <c:v>kuni 30000</c:v>
                </c:pt>
              </c:strCache>
            </c:strRef>
          </c:cat>
          <c:val>
            <c:numRef>
              <c:f>'Tegevusgrupi määratud'!$M$55:$M$64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11</c:v>
                </c:pt>
              </c:numCache>
            </c:numRef>
          </c:val>
        </c:ser>
        <c:ser>
          <c:idx val="1"/>
          <c:order val="1"/>
          <c:tx>
            <c:strRef>
              <c:f>'Tegevusgrupi määratud'!$O$54</c:f>
              <c:strCache>
                <c:ptCount val="1"/>
                <c:pt idx="0">
                  <c:v>Vahemik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'Tegevusgrupi määratud'!$O$55:$O$64</c:f>
              <c:strCache>
                <c:ptCount val="10"/>
                <c:pt idx="0">
                  <c:v>kuni 3000</c:v>
                </c:pt>
                <c:pt idx="1">
                  <c:v>3000-6000</c:v>
                </c:pt>
                <c:pt idx="2">
                  <c:v>6000-9000</c:v>
                </c:pt>
                <c:pt idx="3">
                  <c:v>9000-12000</c:v>
                </c:pt>
                <c:pt idx="4">
                  <c:v>12000-15000</c:v>
                </c:pt>
                <c:pt idx="5">
                  <c:v>15000-18000</c:v>
                </c:pt>
                <c:pt idx="6">
                  <c:v>18000-21000</c:v>
                </c:pt>
                <c:pt idx="7">
                  <c:v>21000-24000</c:v>
                </c:pt>
                <c:pt idx="8">
                  <c:v>24000-27000</c:v>
                </c:pt>
                <c:pt idx="9">
                  <c:v>kuni 30000</c:v>
                </c:pt>
              </c:strCache>
            </c:strRef>
          </c:cat>
          <c:val>
            <c:numRef>
              <c:f>'Tegevusgrupi määratud'!$O$55:$O$64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991984"/>
        <c:axId val="269991200"/>
      </c:barChart>
      <c:scatterChart>
        <c:scatterStyle val="smoothMarker"/>
        <c:varyColors val="0"/>
        <c:ser>
          <c:idx val="2"/>
          <c:order val="2"/>
          <c:tx>
            <c:strRef>
              <c:f>'Tegevusgrupi määratud'!$Z$4</c:f>
              <c:strCache>
                <c:ptCount val="1"/>
                <c:pt idx="0">
                  <c:v>Libisev keskmine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yVal>
            <c:numRef>
              <c:f>'Tegevusgrupi määratud'!$AJ$6:$AJ$15</c:f>
              <c:numCache>
                <c:formatCode>General</c:formatCode>
                <c:ptCount val="10"/>
                <c:pt idx="1">
                  <c:v>4</c:v>
                </c:pt>
                <c:pt idx="2">
                  <c:v>4.5</c:v>
                </c:pt>
                <c:pt idx="3">
                  <c:v>3</c:v>
                </c:pt>
                <c:pt idx="4">
                  <c:v>3</c:v>
                </c:pt>
                <c:pt idx="5">
                  <c:v>3.5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991984"/>
        <c:axId val="269991200"/>
      </c:scatterChart>
      <c:catAx>
        <c:axId val="2699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991200"/>
        <c:crosses val="autoZero"/>
        <c:auto val="1"/>
        <c:lblAlgn val="ctr"/>
        <c:lblOffset val="100"/>
        <c:noMultiLvlLbl val="0"/>
      </c:catAx>
      <c:valAx>
        <c:axId val="26999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99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Menetletud toetustaotlused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Menetletud!$B$4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Menetletud!$C$3:$E$3</c:f>
              <c:strCache>
                <c:ptCount val="3"/>
                <c:pt idx="0">
                  <c:v>I</c:v>
                </c:pt>
                <c:pt idx="1">
                  <c:v>II</c:v>
                </c:pt>
                <c:pt idx="2">
                  <c:v>III</c:v>
                </c:pt>
              </c:strCache>
            </c:strRef>
          </c:cat>
          <c:val>
            <c:numRef>
              <c:f>Menetletud!$C$4:$E$4</c:f>
              <c:numCache>
                <c:formatCode>General</c:formatCode>
                <c:ptCount val="3"/>
                <c:pt idx="0">
                  <c:v>38</c:v>
                </c:pt>
                <c:pt idx="1">
                  <c:v>33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Menetletud!$B$5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Menetletud!$C$3:$E$3</c:f>
              <c:strCache>
                <c:ptCount val="3"/>
                <c:pt idx="0">
                  <c:v>I</c:v>
                </c:pt>
                <c:pt idx="1">
                  <c:v>II</c:v>
                </c:pt>
                <c:pt idx="2">
                  <c:v>III</c:v>
                </c:pt>
              </c:strCache>
            </c:strRef>
          </c:cat>
          <c:val>
            <c:numRef>
              <c:f>Menetletud!$C$5:$E$5</c:f>
              <c:numCache>
                <c:formatCode>General</c:formatCode>
                <c:ptCount val="3"/>
                <c:pt idx="0">
                  <c:v>57</c:v>
                </c:pt>
                <c:pt idx="1">
                  <c:v>35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992768"/>
        <c:axId val="269993160"/>
      </c:barChart>
      <c:catAx>
        <c:axId val="26999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993160"/>
        <c:crosses val="autoZero"/>
        <c:auto val="1"/>
        <c:lblAlgn val="ctr"/>
        <c:lblOffset val="100"/>
        <c:noMultiLvlLbl val="0"/>
      </c:catAx>
      <c:valAx>
        <c:axId val="26999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999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9311594202898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10848643919501E-2"/>
          <c:y val="9.2272219759006027E-2"/>
          <c:w val="0.57467080307541074"/>
          <c:h val="0.90772778024099399"/>
        </c:manualLayout>
      </c:layout>
      <c:pie3DChart>
        <c:varyColors val="1"/>
        <c:ser>
          <c:idx val="0"/>
          <c:order val="0"/>
          <c:tx>
            <c:strRef>
              <c:f>Menetletud!$C$65</c:f>
              <c:strCache>
                <c:ptCount val="1"/>
                <c:pt idx="0">
                  <c:v>Taotluste jagunemine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4"/>
              <c:layout>
                <c:manualLayout>
                  <c:x val="7.7190079500927516E-4"/>
                  <c:y val="3.094263912219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804235550500514E-3"/>
                  <c:y val="2.898742920292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Menetletud!$D$67:$D$72</c:f>
              <c:strCache>
                <c:ptCount val="6"/>
                <c:pt idx="0">
                  <c:v>rahuldamata</c:v>
                </c:pt>
                <c:pt idx="1">
                  <c:v>osaline rahastus</c:v>
                </c:pt>
                <c:pt idx="2">
                  <c:v>täielik rahastus</c:v>
                </c:pt>
                <c:pt idx="3">
                  <c:v>PRIA vähendas toetust</c:v>
                </c:pt>
                <c:pt idx="4">
                  <c:v>PRIA otsus mitte rahastada</c:v>
                </c:pt>
                <c:pt idx="5">
                  <c:v>taotleja loobus toetusest</c:v>
                </c:pt>
              </c:strCache>
            </c:strRef>
          </c:cat>
          <c:val>
            <c:numRef>
              <c:f>Menetletud!$C$67:$C$72</c:f>
              <c:numCache>
                <c:formatCode>General</c:formatCode>
                <c:ptCount val="6"/>
                <c:pt idx="0">
                  <c:v>84</c:v>
                </c:pt>
                <c:pt idx="1">
                  <c:v>14</c:v>
                </c:pt>
                <c:pt idx="2">
                  <c:v>123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2400D-BDE1-4320-8C4F-AD778821AF4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D0BD3-3D5E-4351-833D-ED916DE5290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374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79033-53B6-4E03-A718-BCCEB8D8B904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1B50-7F09-4548-B83A-CB2FF8BDBF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789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A1B50-7F09-4548-B83A-CB2FF8BDBFF8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498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293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19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589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Muutke pealkirja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57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480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441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852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535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906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416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58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BB47-F4AD-4863-80BC-5214A51642C8}" type="datetimeFigureOut">
              <a:rPr lang="et-EE" smtClean="0"/>
              <a:t>11.06.2018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DA03-EE45-452B-B63E-DDFE9D6AC7CE}" type="slidenum">
              <a:rPr lang="et-EE" smtClean="0"/>
              <a:t>‹#›</a:t>
            </a:fld>
            <a:endParaRPr lang="et-EE"/>
          </a:p>
        </p:txBody>
      </p:sp>
      <p:sp>
        <p:nvSpPr>
          <p:cNvPr id="9" name="Ristkülik 8"/>
          <p:cNvSpPr/>
          <p:nvPr userDrawn="1"/>
        </p:nvSpPr>
        <p:spPr>
          <a:xfrm>
            <a:off x="1666874" y="0"/>
            <a:ext cx="9086851" cy="1019176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84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MTÜ Mulgimaa Arenduskoda strateegia 2014-2023 rakendamise ülevaade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 smtClean="0"/>
              <a:t>Timmo</a:t>
            </a:r>
            <a:r>
              <a:rPr lang="et-EE" dirty="0" smtClean="0"/>
              <a:t> Sülla</a:t>
            </a:r>
          </a:p>
          <a:p>
            <a:endParaRPr lang="et-EE" dirty="0"/>
          </a:p>
          <a:p>
            <a:r>
              <a:rPr lang="et-EE" dirty="0" smtClean="0"/>
              <a:t>Taagepera Loss</a:t>
            </a:r>
          </a:p>
          <a:p>
            <a:r>
              <a:rPr lang="et-EE" dirty="0" smtClean="0"/>
              <a:t>04.06.2018</a:t>
            </a:r>
          </a:p>
        </p:txBody>
      </p:sp>
    </p:spTree>
    <p:extLst>
      <p:ext uri="{BB962C8B-B14F-4D97-AF65-F5344CB8AC3E}">
        <p14:creationId xmlns:p14="http://schemas.microsoft.com/office/powerpoint/2010/main" val="251586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97162"/>
              </p:ext>
            </p:extLst>
          </p:nvPr>
        </p:nvGraphicFramePr>
        <p:xfrm>
          <a:off x="571500" y="1209675"/>
          <a:ext cx="10782300" cy="5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4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981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53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69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2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3700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344588"/>
              </p:ext>
            </p:extLst>
          </p:nvPr>
        </p:nvGraphicFramePr>
        <p:xfrm>
          <a:off x="838200" y="1162050"/>
          <a:ext cx="10515600" cy="5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03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364913"/>
              </p:ext>
            </p:extLst>
          </p:nvPr>
        </p:nvGraphicFramePr>
        <p:xfrm>
          <a:off x="933450" y="1152526"/>
          <a:ext cx="1042035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1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81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94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425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325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7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5505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4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672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5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7498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5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715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5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3700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47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107</Words>
  <Application>Microsoft Office PowerPoint</Application>
  <PresentationFormat>Laiekraan</PresentationFormat>
  <Paragraphs>20</Paragraphs>
  <Slides>15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Office'i kujundus</vt:lpstr>
      <vt:lpstr>MTÜ Mulgimaa Arenduskoda strateegia 2014-2023 rakendamise ülevaade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MTÜ Mulgimaa Arenduskoda</dc:creator>
  <cp:lastModifiedBy>MTÜ Mulgimaa Arenduskoda</cp:lastModifiedBy>
  <cp:revision>34</cp:revision>
  <cp:lastPrinted>2018-06-01T13:22:40Z</cp:lastPrinted>
  <dcterms:created xsi:type="dcterms:W3CDTF">2018-06-01T12:41:19Z</dcterms:created>
  <dcterms:modified xsi:type="dcterms:W3CDTF">2018-06-11T08:58:00Z</dcterms:modified>
  <cp:contentStatus>Lõplik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